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80" r:id="rId4"/>
    <p:sldId id="281" r:id="rId5"/>
    <p:sldId id="263" r:id="rId6"/>
    <p:sldId id="265" r:id="rId7"/>
    <p:sldId id="262" r:id="rId8"/>
    <p:sldId id="272" r:id="rId9"/>
    <p:sldId id="273" r:id="rId10"/>
    <p:sldId id="274" r:id="rId11"/>
    <p:sldId id="275" r:id="rId12"/>
    <p:sldId id="276" r:id="rId13"/>
    <p:sldId id="266" r:id="rId14"/>
    <p:sldId id="267" r:id="rId15"/>
    <p:sldId id="268" r:id="rId16"/>
    <p:sldId id="269" r:id="rId17"/>
    <p:sldId id="270" r:id="rId18"/>
    <p:sldId id="271" r:id="rId19"/>
    <p:sldId id="277" r:id="rId20"/>
    <p:sldId id="28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9" d="100"/>
          <a:sy n="29" d="100"/>
        </p:scale>
        <p:origin x="-23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FF446-FBF6-4FEF-A3D2-8FF84DE72108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F9C1D-5D52-499F-85EE-F25F32034A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24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B73D1C-C354-4D49-8DAC-F2763455109A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D8FE03-8B98-4FF6-990E-7CBF7C80517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Kurz plavání pro DS 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mtClean="0">
                <a:solidFill>
                  <a:srgbClr val="002060"/>
                </a:solidFill>
              </a:rPr>
              <a:t>Školní rok 2016/2017 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Předškolní a mimoškolní pedagogika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Plavecké pomůcky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Některé se používají pouze v určitých fázích výcviku, jiné  neustále</a:t>
            </a:r>
          </a:p>
          <a:p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Vhodné: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Plavecké desky, brýle, ploutve, </a:t>
            </a:r>
            <a:r>
              <a:rPr lang="cs-CZ" dirty="0" err="1" smtClean="0">
                <a:solidFill>
                  <a:srgbClr val="FFFF00"/>
                </a:solidFill>
              </a:rPr>
              <a:t>pullboy</a:t>
            </a:r>
            <a:r>
              <a:rPr lang="cs-CZ" dirty="0" smtClean="0">
                <a:solidFill>
                  <a:srgbClr val="FFFF00"/>
                </a:solidFill>
              </a:rPr>
              <a:t>(piškoty), packy( pro práci paží), </a:t>
            </a:r>
            <a:r>
              <a:rPr lang="cs-CZ" dirty="0" err="1" smtClean="0">
                <a:solidFill>
                  <a:srgbClr val="FFFF00"/>
                </a:solidFill>
              </a:rPr>
              <a:t>atd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Nevhodné: </a:t>
            </a:r>
            <a:r>
              <a:rPr lang="cs-CZ" dirty="0" err="1" smtClean="0">
                <a:solidFill>
                  <a:srgbClr val="FFFF00"/>
                </a:solidFill>
              </a:rPr>
              <a:t>např</a:t>
            </a:r>
            <a:r>
              <a:rPr lang="cs-CZ" dirty="0" smtClean="0">
                <a:solidFill>
                  <a:srgbClr val="FFFF00"/>
                </a:solidFill>
              </a:rPr>
              <a:t>:  plavecké kruhy ( znemožňují správnou plaveckou polohu a neumožňují práci paží)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na suchu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Využívat co nejméně a pouze u složitějších pohybů, protože neposkytují správnou představu  o záběru.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                         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                                 Chybí odpor vody!!!</a:t>
            </a:r>
          </a:p>
          <a:p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Obtížnost plaveckých způsobů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3600" dirty="0" smtClean="0">
                <a:solidFill>
                  <a:srgbClr val="FFFF00"/>
                </a:solidFill>
              </a:rPr>
              <a:t>1</a:t>
            </a:r>
            <a:r>
              <a:rPr lang="cs-CZ" dirty="0" smtClean="0">
                <a:solidFill>
                  <a:srgbClr val="FFFF00"/>
                </a:solidFill>
              </a:rPr>
              <a:t>.  Znak ( jednoduchý záběr pažemi i nohama, bezproblémové dýchání)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2.  Prsa  ( jednoduchý záběr pažemi, problémy se záběrem nohou, celkem snadné dýchání)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3.  Kraul (složitější záběr pažemi, obtížné dýchání)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4.  Motýlek (složitá koordinace těla, vlnění, kopy nohama i dýchání, fyzicky náročné)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Hry  ve vodě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Možnosti různého rozdělení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A)   hry s pravidly,  hry bez pravidel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B)   hry s náčiním , hry bez náčiní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C)   podle nacvičované dovednosti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      -   hry pro seznámení s vodou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      -   hry pro splývání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      -   hry pro dýchání 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      -   hry pro orientaci ve vodě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      -    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 Hry pro seznámení s vodou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Jejich smyslem je odstranit strach dětí z vody. Měly by být zábavné, rušné a závodivé.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pohyby vodních zvířat (husy, kačenky….)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chůze a běh ve vodě, různé honičky, honičky s úkoly, Na rybáře, červení a bílý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zaháněná stříkáním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gejzír, vlnobití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souboj jezdců, dopravník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Hry pro nácvik splývání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Odstraňují strach při položení na hladinu v obou polohách, seznamují plavce se silou, která jej nadnáší.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Zásady:  tělo zpevněné, paže spojené, hlava mezi pažemi, břicho zatažené, hýždě stažené, špičky propnuté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rybičky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rakety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hříbek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sépie, mrtvolka, akvabely,  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Hry pro nácvik dýchání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Během celého výcviku nacvičujeme krátký vdech ústy těsně nad hladinou a delší výdech s maximálním úsilím pod hladinou.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zaháněná předmětů foukáním(hračky, malé míčky)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horká polévka, horká kaše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kosení obilí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pumpy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hrozící vodník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Hry pro orientaci ve vodě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obratnost ve vodě ( stoj na rukou, kotoul, přemet)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proplouvání překážek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vyhazování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potápění a lovení předmětů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pády a skoky</a:t>
            </a:r>
          </a:p>
          <a:p>
            <a:endParaRPr lang="cs-CZ" dirty="0" smtClean="0">
              <a:solidFill>
                <a:srgbClr val="FFFF00"/>
              </a:solidFill>
            </a:endParaRPr>
          </a:p>
          <a:p>
            <a:r>
              <a:rPr lang="cs-CZ" b="1" dirty="0" smtClean="0">
                <a:solidFill>
                  <a:srgbClr val="FFFF00"/>
                </a:solidFill>
              </a:rPr>
              <a:t>Pozor: </a:t>
            </a:r>
            <a:r>
              <a:rPr lang="cs-CZ" dirty="0" smtClean="0">
                <a:solidFill>
                  <a:srgbClr val="FFFF00"/>
                </a:solidFill>
              </a:rPr>
              <a:t>U těchto her je potřeba dbát na zvýšenou bezpečnost. Všechny hry se využívají po celou dobu výcviku pro zopakování látky nebo zpestření výcviku.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Znak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</a:rPr>
              <a:t>Poloha:</a:t>
            </a:r>
            <a:r>
              <a:rPr lang="cs-CZ" sz="2000" dirty="0" smtClean="0">
                <a:solidFill>
                  <a:srgbClr val="FFFF00"/>
                </a:solidFill>
              </a:rPr>
              <a:t>  mírně šikmá, hlava z vody, brada mírně přitažená k hrudníku, ramena u hladiny, boky mírně níže</a:t>
            </a:r>
          </a:p>
          <a:p>
            <a:r>
              <a:rPr lang="cs-CZ" sz="2000" b="1" dirty="0" smtClean="0">
                <a:solidFill>
                  <a:srgbClr val="FFFF00"/>
                </a:solidFill>
              </a:rPr>
              <a:t>Pohyb nohou</a:t>
            </a:r>
            <a:r>
              <a:rPr lang="cs-CZ" sz="2000" dirty="0" smtClean="0">
                <a:solidFill>
                  <a:srgbClr val="FFFF00"/>
                </a:solidFill>
              </a:rPr>
              <a:t>: střídavý, vychází z kyčlí, špičky nohou mírně k sobě, kolena uvolněná, rozsah  15-20 cm</a:t>
            </a:r>
          </a:p>
          <a:p>
            <a:r>
              <a:rPr lang="cs-CZ" sz="2000" b="1" dirty="0" smtClean="0">
                <a:solidFill>
                  <a:srgbClr val="FFFF00"/>
                </a:solidFill>
              </a:rPr>
              <a:t>Pohyb paží: </a:t>
            </a:r>
            <a:r>
              <a:rPr lang="cs-CZ" sz="2000" dirty="0" smtClean="0">
                <a:solidFill>
                  <a:srgbClr val="FFFF00"/>
                </a:solidFill>
              </a:rPr>
              <a:t>střídavý, paže se přenáší za hlavu napnutá, ale uvolněná, zasunuje se do vody malíkovou hranou a záběr probíhá podél těla mírně pokrčenou paží- končí dotekem na stehno</a:t>
            </a:r>
          </a:p>
          <a:p>
            <a:r>
              <a:rPr lang="cs-CZ" sz="2000" b="1" dirty="0" smtClean="0">
                <a:solidFill>
                  <a:srgbClr val="FFFF00"/>
                </a:solidFill>
              </a:rPr>
              <a:t>Dýchání: </a:t>
            </a:r>
            <a:r>
              <a:rPr lang="cs-CZ" sz="2000" dirty="0" smtClean="0">
                <a:solidFill>
                  <a:srgbClr val="FFFF00"/>
                </a:solidFill>
              </a:rPr>
              <a:t>nejjednodušší , plynulé, není proti odporu vody</a:t>
            </a:r>
          </a:p>
          <a:p>
            <a:r>
              <a:rPr lang="cs-CZ" sz="2000" b="1" dirty="0" smtClean="0">
                <a:solidFill>
                  <a:srgbClr val="FFFF00"/>
                </a:solidFill>
              </a:rPr>
              <a:t>Souhra :</a:t>
            </a:r>
            <a:r>
              <a:rPr lang="cs-CZ" sz="2000" dirty="0" smtClean="0">
                <a:solidFill>
                  <a:srgbClr val="FFFF00"/>
                </a:solidFill>
              </a:rPr>
              <a:t>  na jeden záběr paží  -  6 kopů nohama</a:t>
            </a:r>
          </a:p>
          <a:p>
            <a:r>
              <a:rPr lang="cs-CZ" sz="2000" b="1" dirty="0" smtClean="0">
                <a:solidFill>
                  <a:srgbClr val="FFFF00"/>
                </a:solidFill>
              </a:rPr>
              <a:t>Chyby:</a:t>
            </a:r>
            <a:r>
              <a:rPr lang="cs-CZ" sz="2000" dirty="0" smtClean="0">
                <a:solidFill>
                  <a:srgbClr val="FFFF00"/>
                </a:solidFill>
              </a:rPr>
              <a:t> křečovitě napnuté nohy, kolena vystupují z vody, záběr nataženou paží do hloubky, plavec ve vodě „ sedí“</a:t>
            </a:r>
            <a:endParaRPr lang="cs-CZ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Prsa – </a:t>
            </a:r>
            <a:r>
              <a:rPr lang="cs-CZ" sz="3600" dirty="0" smtClean="0">
                <a:solidFill>
                  <a:srgbClr val="FF0000"/>
                </a:solidFill>
              </a:rPr>
              <a:t>nejpomalejší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Poloha:</a:t>
            </a:r>
            <a:r>
              <a:rPr lang="cs-CZ" sz="2800" dirty="0" smtClean="0">
                <a:solidFill>
                  <a:srgbClr val="FFFF00"/>
                </a:solidFill>
              </a:rPr>
              <a:t>  Mírně šikmá, ramena u hladiny, 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Pohyb nohou</a:t>
            </a:r>
            <a:r>
              <a:rPr lang="cs-CZ" sz="2800" dirty="0" smtClean="0">
                <a:solidFill>
                  <a:srgbClr val="FFFF00"/>
                </a:solidFill>
              </a:rPr>
              <a:t>: Ze splývavé polohy krčíme nohy  v  kolenou, kolena  mírně od sebe, vytáčíme chodidla a odrážíme se chodidly a vnitřní stranou bérce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Pohyb paží: </a:t>
            </a:r>
            <a:r>
              <a:rPr lang="cs-CZ" sz="2800" dirty="0" smtClean="0">
                <a:solidFill>
                  <a:srgbClr val="FFFF00"/>
                </a:solidFill>
              </a:rPr>
              <a:t>Záběr začíná ze vzpažení pohybem dolů, pokračuje pokrčením v loktech ( zabíráme celými dlaněmi a předloktím), končí přitištěním nadloktí k trupu a následuje  trčení paží těsně pod hladinou do vzpažení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Dýchání: </a:t>
            </a:r>
            <a:r>
              <a:rPr lang="cs-CZ" sz="2800" dirty="0" smtClean="0">
                <a:solidFill>
                  <a:srgbClr val="FFFF00"/>
                </a:solidFill>
              </a:rPr>
              <a:t>Vdechujeme</a:t>
            </a:r>
            <a:r>
              <a:rPr lang="cs-CZ" sz="2800" b="1" dirty="0" smtClean="0">
                <a:solidFill>
                  <a:srgbClr val="FFFF00"/>
                </a:solidFill>
              </a:rPr>
              <a:t>  </a:t>
            </a:r>
            <a:r>
              <a:rPr lang="cs-CZ" sz="2800" dirty="0" smtClean="0">
                <a:solidFill>
                  <a:srgbClr val="FFFF00"/>
                </a:solidFill>
              </a:rPr>
              <a:t>na konci záběru paží , vydechujeme při pohybu paží vpřed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Souhra :</a:t>
            </a:r>
            <a:r>
              <a:rPr lang="cs-CZ" sz="2800" dirty="0" smtClean="0">
                <a:solidFill>
                  <a:srgbClr val="FFFF00"/>
                </a:solidFill>
              </a:rPr>
              <a:t>  po záběru pažemi následuje záběr nohou</a:t>
            </a:r>
          </a:p>
          <a:p>
            <a:r>
              <a:rPr lang="cs-CZ" sz="2800" b="1" dirty="0" smtClean="0">
                <a:solidFill>
                  <a:srgbClr val="FFFF00"/>
                </a:solidFill>
              </a:rPr>
              <a:t>Chyby:</a:t>
            </a:r>
            <a:r>
              <a:rPr lang="cs-CZ" sz="2800" dirty="0" smtClean="0">
                <a:solidFill>
                  <a:srgbClr val="FFFF00"/>
                </a:solidFill>
              </a:rPr>
              <a:t>  Nevytočená  chodidla ( propichování), záběr pažemi i nohama příliš do stran, křivý střih, současný </a:t>
            </a:r>
            <a:r>
              <a:rPr lang="cs-CZ" sz="2800" smtClean="0">
                <a:solidFill>
                  <a:srgbClr val="FFFF00"/>
                </a:solidFill>
              </a:rPr>
              <a:t>záběr paží a nohou</a:t>
            </a:r>
            <a:endParaRPr lang="cs-CZ" sz="2800" dirty="0" smtClean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smtClean="0"/>
              <a:t>Podmínky pro splnění kurzu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1</a:t>
            </a:r>
            <a:r>
              <a:rPr lang="cs-CZ" dirty="0" smtClean="0">
                <a:solidFill>
                  <a:srgbClr val="FFFF00"/>
                </a:solidFill>
              </a:rPr>
              <a:t>.   Absolvování  prvních 5 hodin  výuky</a:t>
            </a:r>
          </a:p>
          <a:p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2.  Žákyně do 30 let  200 m  volným způsoben na čas a   </a:t>
            </a:r>
          </a:p>
          <a:p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     50 m na techniku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2.  Nad 30 let -  100 libovolným způsobem na čas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    a uplavání  20 metrů na techniku.</a:t>
            </a:r>
          </a:p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</a:rPr>
              <a:t>     3.  Úspěšné splnění závěrečného testu 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    4.  Splnění je podmínkou klasifikace v  předmětu    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         tělesná výchova s didaktikou za maturitní ročník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620688"/>
            <a:ext cx="7354016" cy="1008112"/>
          </a:xfrm>
        </p:spPr>
        <p:txBody>
          <a:bodyPr/>
          <a:lstStyle/>
          <a:p>
            <a:r>
              <a:rPr lang="cs-CZ" dirty="0" smtClean="0"/>
              <a:t>Kraul - nejrychlejší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844824"/>
            <a:ext cx="7979224" cy="468052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Poloha</a:t>
            </a:r>
            <a:r>
              <a:rPr lang="cs-CZ" dirty="0" smtClean="0">
                <a:solidFill>
                  <a:srgbClr val="FFFF00"/>
                </a:solidFill>
              </a:rPr>
              <a:t>: Téměř vodorovná, horizontálně s hladinou, plynulá a rovnoměrná rotace trupu při střídání záběru pažemi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Pohyb nohou</a:t>
            </a:r>
            <a:r>
              <a:rPr lang="cs-CZ" dirty="0" smtClean="0">
                <a:solidFill>
                  <a:srgbClr val="FFFF00"/>
                </a:solidFill>
              </a:rPr>
              <a:t>: střídavý, vychází z kyčle, nárty jsou vytočené mírně dovnitř, pokračuje mírné pokrčení v kolenou a pohyb dolů, při pohybu zpět k hladině je noha napnutá – rozsah pohybu15 – 20 cm – používá se nejčastěji šestidobý kraul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Pohyb paží</a:t>
            </a:r>
            <a:r>
              <a:rPr lang="cs-CZ" dirty="0" smtClean="0">
                <a:solidFill>
                  <a:srgbClr val="FFFF00"/>
                </a:solidFill>
              </a:rPr>
              <a:t>: střídavý, (existuje 5 fází, níže je zjednodušeno)        Záběrová fáze:  Prsty jsou mírně od sebe, ale zpevněné, paže zabírá nejprve dolů, v největší hloubce se krčí v lokti a záběr směřuje pod trup, záběr končí odtlačením až u boků (odtlačení jsme nedělali)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FF00"/>
                </a:solidFill>
              </a:rPr>
              <a:t>Přenosová fáze: paže se vytahuje z vody nejprve loktem, je pokrčená, do vody se zasouvá v šíři ramen nejprve prsty, pak předloktím a loktem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Dýchání</a:t>
            </a:r>
            <a:r>
              <a:rPr lang="cs-CZ" dirty="0" smtClean="0">
                <a:solidFill>
                  <a:srgbClr val="FFFF00"/>
                </a:solidFill>
              </a:rPr>
              <a:t>: nádech začíná otočením hlavy na konci záběru paže na „nádechové straně“, nádech je krátký a intenzivní, výdech je dlouhý a hluboký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Největší chyby:  </a:t>
            </a:r>
            <a:r>
              <a:rPr lang="cs-CZ" dirty="0" smtClean="0">
                <a:solidFill>
                  <a:srgbClr val="FFFF00"/>
                </a:solidFill>
              </a:rPr>
              <a:t>Paže se zasouvá do vody loktem nebo nataženou paží, nohy jsou hluboko pod hladinou, hlava se při nádechu zvedá      </a:t>
            </a:r>
            <a:r>
              <a:rPr lang="cs-CZ" dirty="0" smtClean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003232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3919569"/>
          <a:ext cx="8229600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35 let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40 let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 45 let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50 let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 50 let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volný způsob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3: 00 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3:10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3:20</a:t>
                      </a:r>
                      <a:endParaRPr lang="cs-CZ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3:30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limitu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76117" y="-3064595"/>
            <a:ext cx="7391767" cy="65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Hodnocení výsledků žáků nad  30 let</a:t>
            </a: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 technika  na 20 m kraul, prsa a  znak 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 uplavání 100 metrů volný způsob v následujících limitech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 závěrečný písemný test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Poznámka:  Pokud žák splní podmínky dříve než za 15 hodin,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nemusí již na další hodiny praktického výcviku docházet.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1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žáků do 30 let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cs-CZ" b="1" dirty="0" smtClean="0"/>
          </a:p>
          <a:p>
            <a:pPr fontAlgn="t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volný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     -         5:30</a:t>
            </a:r>
          </a:p>
          <a:p>
            <a:pPr fontAlgn="t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50 m kraul               -       1:10</a:t>
            </a:r>
          </a:p>
          <a:p>
            <a:pPr fontAlgn="t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50 m prsa                -       1:15</a:t>
            </a:r>
          </a:p>
          <a:p>
            <a:pPr fontAlgn="t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50 m znak                -       1:15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7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 výcviku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Docházka na hodiny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Hygiena 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výuka probíhá formou kurzu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absence se nezapisuje do TK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účast na hodinách je povinná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při neúčasti je nutné se omluvit a přinést omluvenku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do evidence se zapíše  „o“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výuka bude probíhat i ve 2.r., případně vyšším ročníku</a:t>
            </a:r>
          </a:p>
          <a:p>
            <a:pPr marL="0" indent="0">
              <a:buNone/>
            </a:pPr>
            <a:endParaRPr lang="cs-CZ" dirty="0" smtClean="0">
              <a:solidFill>
                <a:srgbClr val="FFFF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cs-CZ" sz="2000" dirty="0" smtClean="0">
                <a:solidFill>
                  <a:srgbClr val="FFFF00"/>
                </a:solidFill>
              </a:rPr>
              <a:t>žákyně se svlékne  v šatně do spodního prádla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plavky, hygienické potřeby a ručník dá do igelitové tašky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ve sprše se svlékne a </a:t>
            </a:r>
            <a:r>
              <a:rPr lang="cs-CZ" sz="2000" b="1" dirty="0" smtClean="0">
                <a:solidFill>
                  <a:srgbClr val="FFFF00"/>
                </a:solidFill>
              </a:rPr>
              <a:t>nahá </a:t>
            </a:r>
            <a:r>
              <a:rPr lang="cs-CZ" sz="2000" dirty="0" smtClean="0">
                <a:solidFill>
                  <a:srgbClr val="FFFF00"/>
                </a:solidFill>
              </a:rPr>
              <a:t>osprchuje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oblékne si  plavky, všechny věci nechá v igelitové tašce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mobily, peníze vezme do sprchy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po výuce se osprchuje, osuší, oblékne do suchého prádla, mokré plavky dá do tašky, v šatně se oblékne, osuší vlasy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plavání v ČR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Kdo  se podílí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Základní plavecké dovednosti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FF00"/>
                </a:solidFill>
              </a:rPr>
              <a:t>organizují nejrůznější ziskové i neziskové organizace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může probíhat i v rodině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rozdělení na plavce a neplavce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plavec je ten, který uplave 25 m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výcvik je přípravný (neplavci)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dále základní  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zdokonalovací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organizují  mateřské školy  a 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</a:rPr>
              <a:t>    1. stupeň základní školy atd.</a:t>
            </a:r>
          </a:p>
          <a:p>
            <a:endParaRPr lang="cs-CZ" sz="2000" dirty="0" smtClean="0">
              <a:solidFill>
                <a:srgbClr val="FFFF00"/>
              </a:solidFill>
            </a:endParaRPr>
          </a:p>
          <a:p>
            <a:endParaRPr lang="cs-CZ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orientace a potápění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skoky do vody po nohou i po hlavě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splývání na místě a v pohybu v obou polohách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dýchání ve vodě  v klidu a za pohybu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pohyb  vpřed pomocí nohou i paží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plavání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Plavání zvyšuje práceschopnost oběhového systému</a:t>
            </a:r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rgbClr val="FF0000"/>
                </a:solidFill>
              </a:rPr>
              <a:t>Zlepšuje se práce dýchacích svalů a zvyšuje  </a:t>
            </a:r>
            <a:r>
              <a:rPr lang="cs-CZ" sz="2000" dirty="0" err="1" smtClean="0">
                <a:solidFill>
                  <a:srgbClr val="FF0000"/>
                </a:solidFill>
              </a:rPr>
              <a:t>vtální</a:t>
            </a:r>
            <a:r>
              <a:rPr lang="cs-CZ" sz="2000" dirty="0" smtClean="0">
                <a:solidFill>
                  <a:srgbClr val="FF0000"/>
                </a:solidFill>
              </a:rPr>
              <a:t> kapacita plic (VC)</a:t>
            </a:r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rgbClr val="FF0000"/>
                </a:solidFill>
              </a:rPr>
              <a:t>Odlehčuje se zatížení páteře, vhodné pro osoby s vadným držením těla (lordóza, skolióza, kyfóza)</a:t>
            </a:r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rgbClr val="FF0000"/>
                </a:solidFill>
              </a:rPr>
              <a:t>Zvyšuje se kloubní pohyblivost</a:t>
            </a:r>
          </a:p>
          <a:p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rgbClr val="FF0000"/>
                </a:solidFill>
              </a:rPr>
              <a:t>Zlepšuje se termoregulace a odolnost organismu</a:t>
            </a:r>
          </a:p>
          <a:p>
            <a:pPr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rgbClr val="FF0000"/>
                </a:solidFill>
              </a:rPr>
              <a:t>Zkvalitňuje se činnost  nervové soustavy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Didaktika plavání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Výcvik plavců.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Výcvik neplavců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Plavec je ten, který uplave 25 metrů.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Neplavci  - skupina maximálně 10 dětí na 1 učitele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Plavci – skupina maximálně 15 dětí na 1 učitele</a:t>
            </a:r>
          </a:p>
          <a:p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Tyto údaje platí pro výcvik, při koupání ve volné přírodě i v bazénu jsou tyto počty výrazně menší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Skladba  hodiny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A)  Úvodní </a:t>
            </a:r>
            <a:r>
              <a:rPr lang="cs-CZ" dirty="0" smtClean="0">
                <a:solidFill>
                  <a:srgbClr val="FFFF00"/>
                </a:solidFill>
              </a:rPr>
              <a:t>( nástup, prezence, seznámení s obsahem, poučení o bezpečnosti).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B)  Průpravná </a:t>
            </a:r>
            <a:r>
              <a:rPr lang="cs-CZ" dirty="0" smtClean="0">
                <a:solidFill>
                  <a:srgbClr val="FFFF00"/>
                </a:solidFill>
              </a:rPr>
              <a:t>(lehké rozcvičení na břehu, hry ve vodě, rozplavání)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C)  Hlavní </a:t>
            </a:r>
            <a:r>
              <a:rPr lang="cs-CZ" dirty="0" smtClean="0">
                <a:solidFill>
                  <a:srgbClr val="FFFF00"/>
                </a:solidFill>
              </a:rPr>
              <a:t>(opakování a zdokonalování, nácvik nových prvků, plavání na výkon, klasifikace……)  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D)  Závěrečná </a:t>
            </a:r>
            <a:r>
              <a:rPr lang="cs-CZ" dirty="0" smtClean="0">
                <a:solidFill>
                  <a:srgbClr val="FFFF00"/>
                </a:solidFill>
              </a:rPr>
              <a:t>(hry, pády, skoky, zhodnocení hodiny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303</TotalTime>
  <Words>1347</Words>
  <Application>Microsoft Office PowerPoint</Application>
  <PresentationFormat>Předvádění na obrazovce (4:3)</PresentationFormat>
  <Paragraphs>198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Constantia</vt:lpstr>
      <vt:lpstr>Times New Roman</vt:lpstr>
      <vt:lpstr>Wingdings 2</vt:lpstr>
      <vt:lpstr>Flow</vt:lpstr>
      <vt:lpstr>Kurz plavání pro DS  </vt:lpstr>
      <vt:lpstr>Podmínky pro splnění kurzu</vt:lpstr>
      <vt:lpstr> </vt:lpstr>
      <vt:lpstr>Hodnocení žáků do 30 let</vt:lpstr>
      <vt:lpstr>Organizace  výcviku</vt:lpstr>
      <vt:lpstr>Organizace plavání v ČR</vt:lpstr>
      <vt:lpstr>Charakteristika plavání</vt:lpstr>
      <vt:lpstr>Didaktika plavání</vt:lpstr>
      <vt:lpstr>Skladba  hodiny</vt:lpstr>
      <vt:lpstr>Plavecké pomůcky</vt:lpstr>
      <vt:lpstr>Cvičení na suchu </vt:lpstr>
      <vt:lpstr>Obtížnost plaveckých způsobů</vt:lpstr>
      <vt:lpstr>Hry  ve vodě</vt:lpstr>
      <vt:lpstr> Hry pro seznámení s vodou</vt:lpstr>
      <vt:lpstr>Hry pro nácvik splývání</vt:lpstr>
      <vt:lpstr>Hry pro nácvik dýchání</vt:lpstr>
      <vt:lpstr>Hry pro orientaci ve vodě</vt:lpstr>
      <vt:lpstr>Znak</vt:lpstr>
      <vt:lpstr>Prsa – nejpomalejší </vt:lpstr>
      <vt:lpstr>Kraul - nejrychlejší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plavání pro denní studium</dc:title>
  <dc:creator>sima</dc:creator>
  <cp:lastModifiedBy>Sima</cp:lastModifiedBy>
  <cp:revision>19</cp:revision>
  <dcterms:created xsi:type="dcterms:W3CDTF">2011-09-12T14:20:58Z</dcterms:created>
  <dcterms:modified xsi:type="dcterms:W3CDTF">2017-03-21T11:56:52Z</dcterms:modified>
</cp:coreProperties>
</file>